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2"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3508FF-B19E-42DE-97A7-5A1708905C37}" type="datetimeFigureOut">
              <a:rPr lang="en-US" smtClean="0"/>
              <a:t>6/17/2023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FB71DD-09CC-4238-92BB-8E8FFE87301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DFB71DD-09CC-4238-92BB-8E8FFE873011}" type="slidenum">
              <a:rPr lang="en-US" smtClean="0"/>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BB63142-9512-49DF-A0C2-3B65EE4DD9E0}" type="datetimeFigureOut">
              <a:rPr lang="en-US" smtClean="0"/>
              <a:pPr/>
              <a:t>6/17/2023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6D61013-AFF8-46D6-9B38-DAB5A4ED1B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B63142-9512-49DF-A0C2-3B65EE4DD9E0}" type="datetimeFigureOut">
              <a:rPr lang="en-US" smtClean="0"/>
              <a:pPr/>
              <a:t>6/17/2023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B63142-9512-49DF-A0C2-3B65EE4DD9E0}" type="datetimeFigureOut">
              <a:rPr lang="en-US" smtClean="0"/>
              <a:pPr/>
              <a:t>6/17/2023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B63142-9512-49DF-A0C2-3B65EE4DD9E0}" type="datetimeFigureOut">
              <a:rPr lang="en-US" smtClean="0"/>
              <a:pPr/>
              <a:t>6/17/2023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BB63142-9512-49DF-A0C2-3B65EE4DD9E0}" type="datetimeFigureOut">
              <a:rPr lang="en-US" smtClean="0"/>
              <a:pPr/>
              <a:t>6/17/2023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D61013-AFF8-46D6-9B38-DAB5A4ED1B7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B63142-9512-49DF-A0C2-3B65EE4DD9E0}" type="datetimeFigureOut">
              <a:rPr lang="en-US" smtClean="0"/>
              <a:pPr/>
              <a:t>6/17/2023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BB63142-9512-49DF-A0C2-3B65EE4DD9E0}" type="datetimeFigureOut">
              <a:rPr lang="en-US" smtClean="0"/>
              <a:pPr/>
              <a:t>6/17/2023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BB63142-9512-49DF-A0C2-3B65EE4DD9E0}" type="datetimeFigureOut">
              <a:rPr lang="en-US" smtClean="0"/>
              <a:pPr/>
              <a:t>6/17/2023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63142-9512-49DF-A0C2-3B65EE4DD9E0}" type="datetimeFigureOut">
              <a:rPr lang="en-US" smtClean="0"/>
              <a:pPr/>
              <a:t>6/17/2023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BB63142-9512-49DF-A0C2-3B65EE4DD9E0}" type="datetimeFigureOut">
              <a:rPr lang="en-US" smtClean="0"/>
              <a:pPr/>
              <a:t>6/17/2023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D61013-AFF8-46D6-9B38-DAB5A4ED1B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BB63142-9512-49DF-A0C2-3B65EE4DD9E0}" type="datetimeFigureOut">
              <a:rPr lang="en-US" smtClean="0"/>
              <a:pPr/>
              <a:t>6/17/2023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6D61013-AFF8-46D6-9B38-DAB5A4ED1B7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BB63142-9512-49DF-A0C2-3B65EE4DD9E0}" type="datetimeFigureOut">
              <a:rPr lang="en-US" smtClean="0"/>
              <a:pPr/>
              <a:t>6/17/2023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61013-AFF8-46D6-9B38-DAB5A4ED1B7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om/url?sa=i&amp;url=https%3A%2F%2Fwww.indiatoday.in%2Ftrending-news%2Fstory%2Fwhen-jawaharlal-nehru-was-moved-to-tears-by-lata-mangeshkar-s-ae-mere-watan-ke-logon-1909474-2022-02-06&amp;psig=AOvVaw1xwWJVXD4HhsLwl61MsHRe&amp;ust=1687064714701000&amp;source=images&amp;cd=vfe&amp;ved=0CBMQjhxqFwoTCKiD3P3Dyf8CFQAAAAAdAAAAABAO"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chat.openai.com/c/d42c1426-90c5-4449-adfe-430d0e3fdb0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828799"/>
          </a:xfrm>
        </p:spPr>
        <p:txBody>
          <a:bodyPr>
            <a:normAutofit fontScale="90000"/>
          </a:bodyPr>
          <a:lstStyle/>
          <a:p>
            <a:r>
              <a:rPr lang="en-US" sz="3600" b="1" dirty="0" smtClean="0"/>
              <a:t>A PROJECT ON </a:t>
            </a:r>
            <a:r>
              <a:rPr lang="en-US" dirty="0" smtClean="0"/>
              <a:t/>
            </a:r>
            <a:br>
              <a:rPr lang="en-US" dirty="0" smtClean="0"/>
            </a:br>
            <a:r>
              <a:rPr lang="en-US" sz="2700" b="1" dirty="0" smtClean="0">
                <a:solidFill>
                  <a:srgbClr val="FF0000"/>
                </a:solidFill>
                <a:latin typeface="Arial Black" pitchFamily="34" charset="0"/>
              </a:rPr>
              <a:t>PATRIOTIC SONG AND FREEDOM MOVEMENT</a:t>
            </a:r>
            <a:r>
              <a:rPr lang="en-US" dirty="0" smtClean="0">
                <a:latin typeface="Arial Black" pitchFamily="34" charset="0"/>
              </a:rPr>
              <a:t/>
            </a:r>
            <a:br>
              <a:rPr lang="en-US" dirty="0" smtClean="0">
                <a:latin typeface="Arial Black" pitchFamily="34" charset="0"/>
              </a:rPr>
            </a:br>
            <a:r>
              <a:rPr lang="en-US" sz="2700" b="1" dirty="0" smtClean="0"/>
              <a:t>A PROJECT SUBMITTED IN FULLFILMENT OF REQUIREMENT FOR THE AWARD OF BACHELOR’S OF ARTS </a:t>
            </a:r>
            <a:r>
              <a:rPr lang="en-US" sz="3600" dirty="0" smtClean="0"/>
              <a:t/>
            </a:r>
            <a:br>
              <a:rPr lang="en-US" sz="3600" dirty="0" smtClean="0"/>
            </a:br>
            <a:r>
              <a:rPr lang="en-US" sz="2700" dirty="0" smtClean="0">
                <a:latin typeface="Arial Black" pitchFamily="34" charset="0"/>
              </a:rPr>
              <a:t>(2</a:t>
            </a:r>
            <a:r>
              <a:rPr lang="en-US" sz="2700" baseline="30000" dirty="0" smtClean="0">
                <a:latin typeface="Arial Black" pitchFamily="34" charset="0"/>
              </a:rPr>
              <a:t>nd</a:t>
            </a:r>
            <a:r>
              <a:rPr lang="en-US" sz="2700" dirty="0" smtClean="0">
                <a:latin typeface="Arial Black" pitchFamily="34" charset="0"/>
              </a:rPr>
              <a:t> YEAR LEVEL CERTIFICATE</a:t>
            </a:r>
            <a:r>
              <a:rPr lang="en-US" sz="3600" b="1" dirty="0" smtClean="0">
                <a:latin typeface="Arial Black" pitchFamily="34" charset="0"/>
              </a:rPr>
              <a:t>)</a:t>
            </a:r>
            <a:endParaRPr lang="en-US" b="1" dirty="0">
              <a:latin typeface="Arial Black" pitchFamily="34" charset="0"/>
            </a:endParaRPr>
          </a:p>
        </p:txBody>
      </p:sp>
      <p:sp>
        <p:nvSpPr>
          <p:cNvPr id="3" name="Subtitle 2"/>
          <p:cNvSpPr>
            <a:spLocks noGrp="1"/>
          </p:cNvSpPr>
          <p:nvPr>
            <p:ph type="subTitle" idx="1"/>
          </p:nvPr>
        </p:nvSpPr>
        <p:spPr>
          <a:xfrm>
            <a:off x="1219200" y="4191000"/>
            <a:ext cx="6400800" cy="1828800"/>
          </a:xfrm>
        </p:spPr>
        <p:txBody>
          <a:bodyPr>
            <a:normAutofit fontScale="77500" lnSpcReduction="20000"/>
          </a:bodyPr>
          <a:lstStyle/>
          <a:p>
            <a:r>
              <a:rPr lang="en-US" sz="2800" b="1" dirty="0" smtClean="0">
                <a:solidFill>
                  <a:schemeClr val="tx1">
                    <a:lumMod val="95000"/>
                    <a:lumOff val="5000"/>
                  </a:schemeClr>
                </a:solidFill>
                <a:latin typeface="Arial Black" pitchFamily="34" charset="0"/>
              </a:rPr>
              <a:t>CONDUCTED BY THE HISTORY DEPARTMENT</a:t>
            </a:r>
          </a:p>
          <a:p>
            <a:endParaRPr lang="en-US" sz="2800" b="1" dirty="0" smtClean="0">
              <a:solidFill>
                <a:schemeClr val="tx1">
                  <a:lumMod val="95000"/>
                  <a:lumOff val="5000"/>
                </a:schemeClr>
              </a:solidFill>
              <a:latin typeface="Arial Black" pitchFamily="34" charset="0"/>
            </a:endParaRPr>
          </a:p>
          <a:p>
            <a:r>
              <a:rPr lang="en-US" sz="2800" b="1" dirty="0" smtClean="0">
                <a:solidFill>
                  <a:srgbClr val="002060"/>
                </a:solidFill>
                <a:latin typeface="Arial Black" pitchFamily="34" charset="0"/>
              </a:rPr>
              <a:t>LALIT CHANDRA BHARALI COLLEGE</a:t>
            </a:r>
          </a:p>
          <a:p>
            <a:r>
              <a:rPr lang="en-US" sz="2800" b="1" dirty="0" smtClean="0">
                <a:solidFill>
                  <a:srgbClr val="002060"/>
                </a:solidFill>
                <a:latin typeface="Arial Black" pitchFamily="34" charset="0"/>
              </a:rPr>
              <a:t>MALIGAON,  GUWAHATI ASSAM (781011)</a:t>
            </a:r>
            <a:endParaRPr lang="en-US" sz="2800" b="1" dirty="0">
              <a:solidFill>
                <a:srgbClr val="002060"/>
              </a:solidFill>
              <a:latin typeface="Arial Black" pitchFamily="34" charset="0"/>
            </a:endParaRPr>
          </a:p>
        </p:txBody>
      </p:sp>
      <p:pic>
        <p:nvPicPr>
          <p:cNvPr id="4" name="Picture 3" descr="download.png"/>
          <p:cNvPicPr>
            <a:picLocks noChangeAspect="1"/>
          </p:cNvPicPr>
          <p:nvPr/>
        </p:nvPicPr>
        <p:blipFill>
          <a:blip r:embed="rId2"/>
          <a:stretch>
            <a:fillRect/>
          </a:stretch>
        </p:blipFill>
        <p:spPr>
          <a:xfrm>
            <a:off x="3790950" y="2438400"/>
            <a:ext cx="1562100" cy="1524000"/>
          </a:xfrm>
          <a:prstGeom prst="rect">
            <a:avLst/>
          </a:prstGeom>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fontScale="90000"/>
          </a:bodyPr>
          <a:lstStyle/>
          <a:p>
            <a:pPr lvl="0" algn="l">
              <a:buFont typeface="Arial" pitchFamily="34" charset="0"/>
              <a:buChar char="•"/>
            </a:pPr>
            <a:r>
              <a:rPr lang="en-US" sz="2400" b="1" i="1" dirty="0"/>
              <a:t>Fostering Patriotism and National Values: Patriotic songs often convey the core values and ideals of a nation, such as freedom, equality, and justice. By repeatedly hearing and internalizing these messages, individuals develop a sense of patriotism and an understanding of the principles that their country stands for. This, in turn, can inspire citizens to uphold these values and actively contribute to the well-being of their nation.</a:t>
            </a:r>
            <a:r>
              <a:rPr lang="en-US" sz="2000" i="1" dirty="0"/>
              <a:t/>
            </a:r>
            <a:br>
              <a:rPr lang="en-US" sz="2000" i="1" dirty="0"/>
            </a:br>
            <a:endParaRPr lang="en-US" sz="2000" b="1" i="1" dirty="0"/>
          </a:p>
        </p:txBody>
      </p:sp>
      <p:sp>
        <p:nvSpPr>
          <p:cNvPr id="3" name="Content Placeholder 2"/>
          <p:cNvSpPr>
            <a:spLocks noGrp="1"/>
          </p:cNvSpPr>
          <p:nvPr>
            <p:ph idx="1"/>
          </p:nvPr>
        </p:nvSpPr>
        <p:spPr>
          <a:xfrm>
            <a:off x="457200" y="2819400"/>
            <a:ext cx="8229600" cy="3306763"/>
          </a:xfrm>
        </p:spPr>
        <p:txBody>
          <a:bodyPr>
            <a:normAutofit/>
          </a:bodyPr>
          <a:lstStyle/>
          <a:p>
            <a:pPr>
              <a:buNone/>
            </a:pPr>
            <a:r>
              <a:rPr lang="en-US" sz="2400" b="1" i="1" dirty="0"/>
              <a:t>In summary, patriotic songs hold significant </a:t>
            </a:r>
            <a:r>
              <a:rPr lang="en-US" sz="2400" b="1" i="1" dirty="0" smtClean="0"/>
              <a:t>importance in shaping </a:t>
            </a:r>
            <a:r>
              <a:rPr lang="en-US" sz="2400" b="1" i="1" dirty="0"/>
              <a:t>national identity, fostering unity, and inspiring citizens to actively engage in the progress of their countries. They serve as powerful tools to express love for one's nation, celebrate cultural heritage, promote solidarity, and reinforce the values that define a country.</a:t>
            </a:r>
          </a:p>
          <a:p>
            <a:endParaRPr lang="en-US" sz="2400" b="1" dirty="0"/>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2400" b="1" dirty="0" smtClean="0">
                <a:solidFill>
                  <a:srgbClr val="7030A0"/>
                </a:solidFill>
                <a:latin typeface="Arial Black" pitchFamily="34" charset="0"/>
              </a:rPr>
              <a:t>SIGNIFICANCE OF PATRIOTIC SONGS DURING FREEDOM MOVEMENTS</a:t>
            </a:r>
            <a:endParaRPr lang="en-US" sz="2400" b="1" dirty="0">
              <a:solidFill>
                <a:srgbClr val="7030A0"/>
              </a:solidFill>
              <a:latin typeface="Arial Black" pitchFamily="34" charset="0"/>
            </a:endParaRPr>
          </a:p>
        </p:txBody>
      </p:sp>
      <p:sp>
        <p:nvSpPr>
          <p:cNvPr id="3" name="Content Placeholder 2"/>
          <p:cNvSpPr>
            <a:spLocks noGrp="1"/>
          </p:cNvSpPr>
          <p:nvPr>
            <p:ph idx="1"/>
          </p:nvPr>
        </p:nvSpPr>
        <p:spPr>
          <a:xfrm>
            <a:off x="457200" y="1524000"/>
            <a:ext cx="8229600" cy="4419600"/>
          </a:xfrm>
        </p:spPr>
        <p:txBody>
          <a:bodyPr>
            <a:noAutofit/>
          </a:bodyPr>
          <a:lstStyle/>
          <a:p>
            <a:pPr>
              <a:buNone/>
            </a:pPr>
            <a:r>
              <a:rPr lang="en-US" sz="2400" b="1" i="1" dirty="0"/>
              <a:t>Patriotic songs play a significant role during freedom moments by becoming rallying cries, sources of inspiration, and symbols of resilience and unity. Here's how they contribute to these transformative moments:</a:t>
            </a:r>
          </a:p>
          <a:p>
            <a:pPr lvl="0"/>
            <a:r>
              <a:rPr lang="en-US" sz="2400" b="1" i="1" dirty="0"/>
              <a:t>Capturing the Spirit of the Movement: During freedom moments, patriotic songs often emerge as anthems that encapsulate the aspirations, struggles, and triumphs of the people. These songs capture the essence of the movement, expressing the collective desire for freedom, justice, and equality. They become a unifying force, bringing people together and providing a shared soundtrack to the journey towards liberation.</a:t>
            </a:r>
          </a:p>
          <a:p>
            <a:endParaRPr lang="en-US" sz="2400" b="1" dirty="0"/>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normAutofit/>
          </a:bodyPr>
          <a:lstStyle/>
          <a:p>
            <a:pPr lvl="0" algn="l">
              <a:buFont typeface="Arial" pitchFamily="34" charset="0"/>
              <a:buChar char="•"/>
            </a:pPr>
            <a:r>
              <a:rPr lang="en-US" sz="2000" b="1" i="1" dirty="0"/>
              <a:t>Mobilizing and Inspiring Activism: Patriotic songs have the power to inspire individuals to take action and stand up for their rights. They serve as calls to action, encouraging people to join in the struggle for freedom. Through their lyrics and melodies, these songs evoke emotions, galvanize determination, and fuel the passion of activists. They become the soundtrack of protests, marches, and demonstrations, amplifying the voices of the people and fostering a sense of solidarity.</a:t>
            </a:r>
            <a:br>
              <a:rPr lang="en-US" sz="2000" b="1" i="1" dirty="0"/>
            </a:br>
            <a:endParaRPr lang="en-US" sz="2000" b="1" i="1" dirty="0"/>
          </a:p>
        </p:txBody>
      </p:sp>
      <p:sp>
        <p:nvSpPr>
          <p:cNvPr id="3" name="Content Placeholder 2"/>
          <p:cNvSpPr>
            <a:spLocks noGrp="1"/>
          </p:cNvSpPr>
          <p:nvPr>
            <p:ph idx="1"/>
          </p:nvPr>
        </p:nvSpPr>
        <p:spPr>
          <a:xfrm>
            <a:off x="457200" y="3048000"/>
            <a:ext cx="8229600" cy="3078163"/>
          </a:xfrm>
        </p:spPr>
        <p:txBody>
          <a:bodyPr>
            <a:normAutofit fontScale="85000" lnSpcReduction="20000"/>
          </a:bodyPr>
          <a:lstStyle/>
          <a:p>
            <a:r>
              <a:rPr lang="en-US" b="1" i="1" dirty="0" smtClean="0"/>
              <a:t>Preserving the Memory and Legacy: Patriotic songs become powerful markers of a freedom moment's historical significance. They serve as reminders of the sacrifices, hardships, and victories that shaped the struggle for liberation. These songs preserve the memory of the movement, ensuring that future generations remember and honor the efforts of those who fought for freedom. They become part of the collective memory and cultural heritage, passing down the stories and experiences to inspire future generations.</a:t>
            </a:r>
            <a:br>
              <a:rPr lang="en-US" b="1" i="1" dirty="0" smtClean="0"/>
            </a:br>
            <a:endParaRPr lang="en-US" b="1" i="1" dirty="0"/>
          </a:p>
        </p:txBody>
      </p:sp>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3048000"/>
          </a:xfrm>
        </p:spPr>
        <p:txBody>
          <a:bodyPr>
            <a:normAutofit fontScale="90000"/>
          </a:bodyPr>
          <a:lstStyle/>
          <a:p>
            <a:pPr lvl="0" algn="l">
              <a:buFont typeface="Arial" pitchFamily="34" charset="0"/>
              <a:buChar char="•"/>
            </a:pPr>
            <a:r>
              <a:rPr lang="en-US" sz="2400" b="1" i="1" dirty="0"/>
              <a:t>Creating a Sense of Unity and Identity: Patriot songs create a strong sense of unity and identity among the people involved in the freedom moment. As individuals sing these songs together, they feel a shared purpose and a deep connection to one another. The music and lyrics serve as a unifying force that transcends differences and unites people towards a common goal. They create a sense of belonging and strengthen the bond among activists, fostering a collective identity that fuels the movement's momentum.</a:t>
            </a:r>
            <a:br>
              <a:rPr lang="en-US" sz="2400" b="1" i="1" dirty="0"/>
            </a:br>
            <a:r>
              <a:rPr lang="en-US" i="1" dirty="0"/>
              <a:t/>
            </a:r>
            <a:br>
              <a:rPr lang="en-US" i="1" dirty="0"/>
            </a:br>
            <a:endParaRPr lang="en-US" i="1" dirty="0"/>
          </a:p>
        </p:txBody>
      </p:sp>
      <p:sp>
        <p:nvSpPr>
          <p:cNvPr id="3" name="Content Placeholder 2"/>
          <p:cNvSpPr>
            <a:spLocks noGrp="1"/>
          </p:cNvSpPr>
          <p:nvPr>
            <p:ph idx="1"/>
          </p:nvPr>
        </p:nvSpPr>
        <p:spPr>
          <a:xfrm>
            <a:off x="457200" y="3048000"/>
            <a:ext cx="8229600" cy="3276600"/>
          </a:xfrm>
        </p:spPr>
        <p:txBody>
          <a:bodyPr>
            <a:normAutofit fontScale="85000" lnSpcReduction="10000"/>
          </a:bodyPr>
          <a:lstStyle/>
          <a:p>
            <a:r>
              <a:rPr lang="en-US" b="1" i="1" dirty="0" smtClean="0"/>
              <a:t>Spreading the Message to a Wider Audience: Patriotic songs often gain popularity beyond the immediate participants of a freedom moment. They have the ability to resonate with people from different backgrounds, cultures, and even nations. Through their emotional impact and universal themes, these songs have the potential to reach a wider audience, raising awareness about the cause and garnering support. They become powerful tools for advocacy, shining a spotlight on the struggle for freedom and inspiring others to join the movement.</a:t>
            </a:r>
            <a:endParaRPr lang="en-US" b="1" i="1" dirty="0"/>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4373562"/>
          </a:xfrm>
        </p:spPr>
        <p:txBody>
          <a:bodyPr>
            <a:normAutofit/>
          </a:bodyPr>
          <a:lstStyle/>
          <a:p>
            <a:pPr algn="l">
              <a:buFont typeface="Arial" pitchFamily="34" charset="0"/>
              <a:buChar char="•"/>
            </a:pPr>
            <a:r>
              <a:rPr lang="en-US" sz="2400" b="1" i="1" dirty="0"/>
              <a:t>In conclusion, patriotic songs play a significant role during freedom moments by encapsulating the spirit of the movement, mobilizing activism, preserving memory, fostering unity, and spreading the message to a broader audience. They become anthems that empower and inspire, leaving an indelible mark on the history and legacy of a freedom movement.</a:t>
            </a:r>
            <a:br>
              <a:rPr lang="en-US" sz="2400" b="1" i="1" dirty="0"/>
            </a:br>
            <a:endParaRPr lang="en-US" sz="2400" b="1" i="1"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2800" b="1" dirty="0" smtClean="0"/>
              <a:t>RELATION BETWEEN PATRIOTIC SONG AND FREEDOM MOVEMENT</a:t>
            </a:r>
            <a:br>
              <a:rPr lang="en-US" sz="2800" b="1" dirty="0" smtClean="0"/>
            </a:br>
            <a:endParaRPr lang="en-US" sz="2800" b="1" dirty="0"/>
          </a:p>
        </p:txBody>
      </p:sp>
      <p:sp>
        <p:nvSpPr>
          <p:cNvPr id="3" name="Content Placeholder 2"/>
          <p:cNvSpPr>
            <a:spLocks noGrp="1"/>
          </p:cNvSpPr>
          <p:nvPr>
            <p:ph idx="1"/>
          </p:nvPr>
        </p:nvSpPr>
        <p:spPr>
          <a:xfrm>
            <a:off x="457200" y="1447800"/>
            <a:ext cx="8229600" cy="4678363"/>
          </a:xfrm>
        </p:spPr>
        <p:txBody>
          <a:bodyPr>
            <a:normAutofit fontScale="92500"/>
          </a:bodyPr>
          <a:lstStyle/>
          <a:p>
            <a:r>
              <a:rPr lang="en-GB" sz="2400" b="1" i="1" dirty="0" smtClean="0"/>
              <a:t>The relationship between patriotic songs and freedom movements is deeply intertwined. Patriotic songs have historically played a crucial role in freedom movements around the world. Here are some key aspects of the relationship between patriotic songs and freedom movements</a:t>
            </a:r>
            <a:r>
              <a:rPr lang="en-GB" sz="2400" b="1" i="1" dirty="0" smtClean="0"/>
              <a:t>:</a:t>
            </a:r>
          </a:p>
          <a:p>
            <a:r>
              <a:rPr lang="en-GB" sz="2400" b="1" i="1" dirty="0" smtClean="0"/>
              <a:t>Inspiration and Motivation: Patriotic songs serve as powerful tools to inspire and motivate individuals involved in freedom movements. These songs often convey messages of courage, resilience, and the desire for freedom. They instill a sense of national pride and unity, uplifting the spirits of those fighting for their rights and inspiring them to persevere in the face of adversity.</a:t>
            </a:r>
          </a:p>
          <a:p>
            <a:endParaRPr lang="en-US" sz="2400" b="1" dirty="0"/>
          </a:p>
        </p:txBody>
      </p:sp>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normAutofit fontScale="90000"/>
          </a:bodyPr>
          <a:lstStyle/>
          <a:p>
            <a:pPr algn="l">
              <a:buFont typeface="Arial" pitchFamily="34" charset="0"/>
              <a:buChar char="•"/>
            </a:pPr>
            <a:r>
              <a:rPr lang="en-GB" sz="2400" b="1" i="1" dirty="0" smtClean="0"/>
              <a:t>Mobilization and Unity: Patriotic songs have the ability to mobilize and unite people during freedom movements. They create a shared sense of purpose and identity, fostering a spirit of unity and solidarity among the participants. These songs are sung at rallies, demonstrations, and protests, serving as rallying cries that bring people together and amplify their collective voices.</a:t>
            </a:r>
            <a:r>
              <a:rPr lang="en-GB" sz="2000" b="1" i="1" dirty="0" smtClean="0"/>
              <a:t/>
            </a:r>
            <a:br>
              <a:rPr lang="en-GB" sz="2000" b="1" i="1" dirty="0" smtClean="0"/>
            </a:br>
            <a:endParaRPr lang="en-US" sz="2000" b="1" i="1" dirty="0"/>
          </a:p>
        </p:txBody>
      </p:sp>
      <p:sp>
        <p:nvSpPr>
          <p:cNvPr id="3" name="Content Placeholder 2"/>
          <p:cNvSpPr>
            <a:spLocks noGrp="1"/>
          </p:cNvSpPr>
          <p:nvPr>
            <p:ph idx="1"/>
          </p:nvPr>
        </p:nvSpPr>
        <p:spPr>
          <a:xfrm>
            <a:off x="457200" y="3124200"/>
            <a:ext cx="8229600" cy="3001963"/>
          </a:xfrm>
        </p:spPr>
        <p:txBody>
          <a:bodyPr>
            <a:normAutofit lnSpcReduction="10000"/>
          </a:bodyPr>
          <a:lstStyle/>
          <a:p>
            <a:r>
              <a:rPr lang="en-GB" sz="2400" b="1" i="1" dirty="0" smtClean="0"/>
              <a:t>Preservation of Culture and Heritage: Patriotic songs often celebrate the cultural heritage and traditions of a nation or community. During freedom movements, these songs become vehicles for preserving and expressing cultural identity. They carry the stories, values, and aspirations of the people, ensuring that their cultural heritage remains vibrant and alive amidst the struggle for freedom.</a:t>
            </a:r>
          </a:p>
          <a:p>
            <a:endParaRPr lang="en-US" sz="2400" dirty="0"/>
          </a:p>
        </p:txBody>
      </p:sp>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rmAutofit fontScale="90000"/>
          </a:bodyPr>
          <a:lstStyle/>
          <a:p>
            <a:pPr algn="l">
              <a:buFont typeface="Arial" pitchFamily="34" charset="0"/>
              <a:buChar char="•"/>
            </a:pPr>
            <a:r>
              <a:rPr lang="en-GB" sz="2700" b="1" i="1" dirty="0" smtClean="0"/>
              <a:t>Resistance and Defiance: Patriotic songs can serve as expressions of resistance and defiance against oppressive regimes. They provide a means to voice dissent, challenge injustice, and stand up against tyranny. Through their lyrics and melodies, these songs become powerful statements of defiance and a call to action, empowering individuals to actively participate in the fight for freedom.</a:t>
            </a:r>
            <a:r>
              <a:rPr lang="en-GB" sz="2400" i="1" dirty="0" smtClean="0"/>
              <a:t/>
            </a:r>
            <a:br>
              <a:rPr lang="en-GB" sz="2400" i="1" dirty="0" smtClean="0"/>
            </a:br>
            <a:endParaRPr lang="en-US" sz="2400" b="1" i="1" dirty="0"/>
          </a:p>
        </p:txBody>
      </p:sp>
      <p:sp>
        <p:nvSpPr>
          <p:cNvPr id="3" name="Content Placeholder 2"/>
          <p:cNvSpPr>
            <a:spLocks noGrp="1"/>
          </p:cNvSpPr>
          <p:nvPr>
            <p:ph idx="1"/>
          </p:nvPr>
        </p:nvSpPr>
        <p:spPr>
          <a:xfrm>
            <a:off x="457200" y="3124200"/>
            <a:ext cx="8229600" cy="2925763"/>
          </a:xfrm>
        </p:spPr>
        <p:txBody>
          <a:bodyPr>
            <a:normAutofit lnSpcReduction="10000"/>
          </a:bodyPr>
          <a:lstStyle/>
          <a:p>
            <a:r>
              <a:rPr lang="en-GB" sz="2400" b="1" i="1" dirty="0" smtClean="0"/>
              <a:t>Emotional Connection and Empowerment: Patriotic songs have the ability to evoke strong emotions and create a deep emotional connection with listeners. They tap into the collective consciousness, stirring feelings of pride, hope, and determination. These songs empower individuals, giving them a sense of agency and reminding them of their inherent rights and the worthiness of their cause.</a:t>
            </a:r>
          </a:p>
          <a:p>
            <a:endParaRPr lang="en-US" sz="2400" b="1" dirty="0"/>
          </a:p>
        </p:txBody>
      </p:sp>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Autofit/>
          </a:bodyPr>
          <a:lstStyle/>
          <a:p>
            <a:pPr algn="l">
              <a:buFont typeface="Arial" pitchFamily="34" charset="0"/>
              <a:buChar char="•"/>
            </a:pPr>
            <a:r>
              <a:rPr lang="en-GB" sz="2400" b="1" i="1" dirty="0" smtClean="0"/>
              <a:t>Symbolism and Legacy: Patriotic songs often become symbols of freedom movements, representing the struggle and the ideals for which people are fighting. They become part of the movement's legacy, carrying its history and memory forward. These songs are often passed down through generations, reminding people of the sacrifices made and the progress achieved in the pursuit of freedom</a:t>
            </a:r>
            <a:endParaRPr lang="en-US" sz="2400" b="1" i="1" dirty="0"/>
          </a:p>
        </p:txBody>
      </p:sp>
      <p:sp>
        <p:nvSpPr>
          <p:cNvPr id="3" name="Content Placeholder 2"/>
          <p:cNvSpPr>
            <a:spLocks noGrp="1"/>
          </p:cNvSpPr>
          <p:nvPr>
            <p:ph idx="1"/>
          </p:nvPr>
        </p:nvSpPr>
        <p:spPr>
          <a:xfrm>
            <a:off x="457200" y="3276600"/>
            <a:ext cx="8229600" cy="2849563"/>
          </a:xfrm>
        </p:spPr>
        <p:txBody>
          <a:bodyPr>
            <a:normAutofit fontScale="92500" lnSpcReduction="20000"/>
          </a:bodyPr>
          <a:lstStyle/>
          <a:p>
            <a:r>
              <a:rPr lang="en-GB" sz="2400" b="1" i="1" dirty="0" smtClean="0"/>
              <a:t>In summary, patriotic songs play a significant role in freedom movements by inspiring, mobilizing, and uniting individuals. They preserve cultural heritage, express resistance, and create a powerful emotional connection. Patriotic songs become symbols of the movement's legacy, carrying its history and ideals forward. Through their words and melodies, these songs provide a sense of hope, empowerment, and unity, driving the momentum for change and playing an integral part in the quest for freedom</a:t>
            </a:r>
            <a:endParaRPr lang="en-US" sz="2400" b="1" i="1" dirty="0"/>
          </a:p>
        </p:txBody>
      </p:sp>
    </p:spTree>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2400" b="1" dirty="0" smtClean="0"/>
              <a:t>RELATION BETWEEN PATRIOTIC SONGS AND INDIA’S FREEDOM MOVEMENTS</a:t>
            </a:r>
            <a:endParaRPr lang="en-US" sz="2800" b="1" dirty="0"/>
          </a:p>
        </p:txBody>
      </p:sp>
      <p:sp>
        <p:nvSpPr>
          <p:cNvPr id="3" name="Content Placeholder 2"/>
          <p:cNvSpPr>
            <a:spLocks noGrp="1"/>
          </p:cNvSpPr>
          <p:nvPr>
            <p:ph idx="1"/>
          </p:nvPr>
        </p:nvSpPr>
        <p:spPr>
          <a:xfrm>
            <a:off x="457200" y="1371600"/>
            <a:ext cx="8229600" cy="4754563"/>
          </a:xfrm>
        </p:spPr>
        <p:txBody>
          <a:bodyPr>
            <a:normAutofit lnSpcReduction="10000"/>
          </a:bodyPr>
          <a:lstStyle/>
          <a:p>
            <a:r>
              <a:rPr lang="en-GB" sz="2200" b="1" i="1" dirty="0" smtClean="0"/>
              <a:t>Patriotic songs have had a deep and meaningful relationship with India's freedom moment. During India's struggle for independence from British colonial rule, patriotic songs played a crucial role in mobilizing and uniting the masses, inspiring them to fight for freedom. Here are some aspects of the relationship between patriotic songs and India's freedom moment</a:t>
            </a:r>
            <a:r>
              <a:rPr lang="en-GB" sz="2200" b="1" i="1" dirty="0" smtClean="0"/>
              <a:t>:</a:t>
            </a:r>
          </a:p>
          <a:p>
            <a:r>
              <a:rPr lang="en-GB" sz="2200" b="1" i="1" dirty="0" smtClean="0"/>
              <a:t>Inspiration and Motivation: Patriotic songs served as powerful sources of inspiration and motivation for the freedom fighters and the general population. These songs carried messages of courage, sacrifice, and the desire for independence. They instilled a sense of national pride and a belief in the righteousness of the struggle, giving people the strength to persevere in their fight against oppression.</a:t>
            </a:r>
          </a:p>
          <a:p>
            <a:endParaRPr lang="en-US" sz="2000" b="1"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523999"/>
          </a:xfrm>
        </p:spPr>
        <p:txBody>
          <a:bodyPr>
            <a:normAutofit/>
          </a:bodyPr>
          <a:lstStyle/>
          <a:p>
            <a:r>
              <a:rPr lang="en-US" sz="3200" b="1" dirty="0" smtClean="0">
                <a:latin typeface="Arial Black" pitchFamily="34" charset="0"/>
              </a:rPr>
              <a:t>SUBMITTED BY :</a:t>
            </a:r>
            <a:br>
              <a:rPr lang="en-US" sz="3200" b="1" dirty="0" smtClean="0">
                <a:latin typeface="Arial Black" pitchFamily="34" charset="0"/>
              </a:rPr>
            </a:br>
            <a:r>
              <a:rPr lang="en-US" sz="3200" b="1" dirty="0" smtClean="0">
                <a:solidFill>
                  <a:srgbClr val="C00000"/>
                </a:solidFill>
                <a:latin typeface="Arial Black" pitchFamily="34" charset="0"/>
              </a:rPr>
              <a:t>ABHILASH CHOWDHURY</a:t>
            </a:r>
            <a:endParaRPr lang="en-US" sz="3200" b="1" dirty="0">
              <a:solidFill>
                <a:srgbClr val="C00000"/>
              </a:solidFill>
              <a:latin typeface="Arial Black" pitchFamily="34" charset="0"/>
            </a:endParaRPr>
          </a:p>
        </p:txBody>
      </p:sp>
      <p:sp>
        <p:nvSpPr>
          <p:cNvPr id="3" name="Subtitle 2"/>
          <p:cNvSpPr>
            <a:spLocks noGrp="1"/>
          </p:cNvSpPr>
          <p:nvPr>
            <p:ph type="subTitle" idx="1"/>
          </p:nvPr>
        </p:nvSpPr>
        <p:spPr>
          <a:xfrm>
            <a:off x="1371600" y="2133600"/>
            <a:ext cx="6400800" cy="3505200"/>
          </a:xfrm>
        </p:spPr>
        <p:txBody>
          <a:bodyPr>
            <a:normAutofit fontScale="85000" lnSpcReduction="20000"/>
          </a:bodyPr>
          <a:lstStyle/>
          <a:p>
            <a:r>
              <a:rPr lang="en-US" b="1" dirty="0" smtClean="0">
                <a:solidFill>
                  <a:schemeClr val="tx1"/>
                </a:solidFill>
                <a:latin typeface="Arial Black" pitchFamily="34" charset="0"/>
              </a:rPr>
              <a:t>BA 4</a:t>
            </a:r>
            <a:r>
              <a:rPr lang="en-US" b="1" baseline="30000" dirty="0" smtClean="0">
                <a:solidFill>
                  <a:schemeClr val="tx1"/>
                </a:solidFill>
                <a:latin typeface="Arial Black" pitchFamily="34" charset="0"/>
              </a:rPr>
              <a:t>th</a:t>
            </a:r>
            <a:r>
              <a:rPr lang="en-US" b="1" dirty="0" smtClean="0">
                <a:solidFill>
                  <a:schemeClr val="tx1"/>
                </a:solidFill>
                <a:latin typeface="Arial Black" pitchFamily="34" charset="0"/>
              </a:rPr>
              <a:t> SEMESTER </a:t>
            </a:r>
          </a:p>
          <a:p>
            <a:r>
              <a:rPr lang="en-US" b="1" dirty="0" smtClean="0">
                <a:solidFill>
                  <a:schemeClr val="tx1"/>
                </a:solidFill>
                <a:latin typeface="Arial Black" pitchFamily="34" charset="0"/>
              </a:rPr>
              <a:t>G.U registration no : 21048047</a:t>
            </a:r>
          </a:p>
          <a:p>
            <a:r>
              <a:rPr lang="en-US" b="1" dirty="0" smtClean="0">
                <a:solidFill>
                  <a:schemeClr val="tx1"/>
                </a:solidFill>
                <a:latin typeface="Arial Black" pitchFamily="34" charset="0"/>
              </a:rPr>
              <a:t>G.U Roll No : UA-211-023-0001</a:t>
            </a:r>
          </a:p>
          <a:p>
            <a:endParaRPr lang="en-US" b="1" dirty="0" smtClean="0">
              <a:solidFill>
                <a:schemeClr val="tx1"/>
              </a:solidFill>
              <a:latin typeface="Arial Black" pitchFamily="34" charset="0"/>
            </a:endParaRPr>
          </a:p>
          <a:p>
            <a:r>
              <a:rPr lang="en-US" b="1" dirty="0" smtClean="0">
                <a:solidFill>
                  <a:schemeClr val="tx1"/>
                </a:solidFill>
                <a:latin typeface="Arial Black" pitchFamily="34" charset="0"/>
              </a:rPr>
              <a:t>SUPERVISED BY : </a:t>
            </a:r>
          </a:p>
          <a:p>
            <a:r>
              <a:rPr lang="en-US" sz="4000" b="1" dirty="0" smtClean="0">
                <a:solidFill>
                  <a:schemeClr val="tx2">
                    <a:lumMod val="75000"/>
                  </a:schemeClr>
                </a:solidFill>
                <a:latin typeface="Arial Black" pitchFamily="34" charset="0"/>
              </a:rPr>
              <a:t>INDRANI CHOUDHARY</a:t>
            </a:r>
          </a:p>
          <a:p>
            <a:r>
              <a:rPr lang="en-US" b="1" dirty="0" smtClean="0">
                <a:solidFill>
                  <a:schemeClr val="tx1"/>
                </a:solidFill>
                <a:latin typeface="Arial Black" pitchFamily="34" charset="0"/>
              </a:rPr>
              <a:t>ASSISTANT PROFESSOR</a:t>
            </a:r>
          </a:p>
          <a:p>
            <a:endParaRPr lang="en-US" b="1" dirty="0" smtClean="0">
              <a:solidFill>
                <a:schemeClr val="tx1"/>
              </a:solidFill>
              <a:latin typeface="Arial Black" pitchFamily="34" charset="0"/>
            </a:endParaRPr>
          </a:p>
          <a:p>
            <a:r>
              <a:rPr lang="en-US" b="1" dirty="0" smtClean="0">
                <a:solidFill>
                  <a:srgbClr val="002060"/>
                </a:solidFill>
                <a:latin typeface="Arial Black" pitchFamily="34" charset="0"/>
              </a:rPr>
              <a:t>LALIT CHANDRA BHARALI COLLEGE</a:t>
            </a:r>
            <a:endParaRPr lang="en-US" b="1" dirty="0">
              <a:solidFill>
                <a:srgbClr val="002060"/>
              </a:solidFill>
              <a:latin typeface="Arial Black"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925762"/>
          </a:xfrm>
        </p:spPr>
        <p:txBody>
          <a:bodyPr>
            <a:normAutofit fontScale="90000"/>
          </a:bodyPr>
          <a:lstStyle/>
          <a:p>
            <a:pPr algn="l">
              <a:buFont typeface="Arial" pitchFamily="34" charset="0"/>
              <a:buChar char="•"/>
            </a:pPr>
            <a:r>
              <a:rPr lang="en-GB" sz="2400" b="1" i="1" dirty="0" smtClean="0"/>
              <a:t>Mobilization and Unity: Patriotic songs played a significant role in mobilizing the masses and bringing people together for collective action. These songs were sung during mass gatherings, rallies, and protests, fostering a spirit of unity and solidarity among the freedom fighters. They became a unifying force, transcending linguistic, cultural, and regional differences, and creating a sense of shared purpose.</a:t>
            </a:r>
            <a:r>
              <a:rPr lang="en-GB" sz="2400" i="1" dirty="0" smtClean="0"/>
              <a:t/>
            </a:r>
            <a:br>
              <a:rPr lang="en-GB" sz="2400" i="1" dirty="0" smtClean="0"/>
            </a:br>
            <a:endParaRPr lang="en-US" sz="2400" b="1" i="1" dirty="0"/>
          </a:p>
        </p:txBody>
      </p:sp>
      <p:sp>
        <p:nvSpPr>
          <p:cNvPr id="3" name="Content Placeholder 2"/>
          <p:cNvSpPr>
            <a:spLocks noGrp="1"/>
          </p:cNvSpPr>
          <p:nvPr>
            <p:ph idx="1"/>
          </p:nvPr>
        </p:nvSpPr>
        <p:spPr>
          <a:xfrm>
            <a:off x="457200" y="3276600"/>
            <a:ext cx="8229600" cy="3124200"/>
          </a:xfrm>
        </p:spPr>
        <p:txBody>
          <a:bodyPr>
            <a:normAutofit/>
          </a:bodyPr>
          <a:lstStyle/>
          <a:p>
            <a:r>
              <a:rPr lang="en-GB" sz="2200" b="1" i="1" dirty="0" smtClean="0"/>
              <a:t>Cultural Identity and Nationalism: Patriotic songs in India often celebrated the rich cultural heritage, diversity, and traditions of the country. They invoked a sense of pride in Indian identity and helped strengthen the idea of a unified nation. These songs celebrated India's ancient civilization, its historical heroes, and the values that formed the foundation of the freedom movement, fostering a sense of nationalism among the people</a:t>
            </a:r>
            <a:endParaRPr lang="en-US" sz="2200" b="1" i="1" dirty="0"/>
          </a:p>
        </p:txBody>
      </p:sp>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fontScale="90000"/>
          </a:bodyPr>
          <a:lstStyle/>
          <a:p>
            <a:pPr algn="l">
              <a:buFont typeface="Arial" pitchFamily="34" charset="0"/>
              <a:buChar char="•"/>
            </a:pPr>
            <a:r>
              <a:rPr lang="en-GB" sz="2400" b="1" i="1" dirty="0" smtClean="0"/>
              <a:t>Resistance and Defiance: Many patriotic songs of the time expressed defiance against British rule and encouraged acts of civil disobedience. These songs became powerful tools to express dissent and resistance against colonial oppression. They conveyed messages of resilience, non-violent resistance, and the determination to achieve freedom, inspiring people to participate in acts of protest and boycott.</a:t>
            </a:r>
            <a:r>
              <a:rPr lang="en-GB" sz="2000" i="1" dirty="0" smtClean="0"/>
              <a:t/>
            </a:r>
            <a:br>
              <a:rPr lang="en-GB" sz="2000" i="1" dirty="0" smtClean="0"/>
            </a:br>
            <a:endParaRPr lang="en-US" sz="2000" b="1" i="1" dirty="0"/>
          </a:p>
        </p:txBody>
      </p:sp>
      <p:sp>
        <p:nvSpPr>
          <p:cNvPr id="3" name="Content Placeholder 2"/>
          <p:cNvSpPr>
            <a:spLocks noGrp="1"/>
          </p:cNvSpPr>
          <p:nvPr>
            <p:ph idx="1"/>
          </p:nvPr>
        </p:nvSpPr>
        <p:spPr>
          <a:xfrm>
            <a:off x="457200" y="2895600"/>
            <a:ext cx="8229600" cy="3230563"/>
          </a:xfrm>
        </p:spPr>
        <p:txBody>
          <a:bodyPr>
            <a:normAutofit/>
          </a:bodyPr>
          <a:lstStyle/>
          <a:p>
            <a:r>
              <a:rPr lang="en-GB" sz="2200" b="1" i="1" dirty="0" smtClean="0"/>
              <a:t>Preservation of History and Legacy: Patriotic songs of India's freedom movement have become an integral part of the nation's cultural and historical legacy. They have preserved the memory of the sacrifices made by freedom fighters, capturing their stories and contributions. These songs serve as reminders of the struggles and achievements of that era, ensuring that future generations remember and honor the efforts of those who fought for India's independence.</a:t>
            </a:r>
          </a:p>
          <a:p>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rmAutofit/>
          </a:bodyPr>
          <a:lstStyle/>
          <a:p>
            <a:pPr algn="l">
              <a:buFont typeface="Arial" pitchFamily="34" charset="0"/>
              <a:buChar char="•"/>
            </a:pPr>
            <a:r>
              <a:rPr lang="en-GB" sz="2400" b="1" i="1" dirty="0" smtClean="0"/>
              <a:t>National Anthems and Symbolism: The song "Vande Mataram" (Salute to the Motherland) holds special significance in India's freedom movement and is considered a symbol of patriotism. Additionally, "Jana Gana Mana" was adopted as the national anthem of India. These songs evoke a sense of national pride, serving as symbols of the country's independence and unity.</a:t>
            </a:r>
            <a:r>
              <a:rPr lang="en-GB" sz="2400" i="1" dirty="0" smtClean="0"/>
              <a:t/>
            </a:r>
            <a:br>
              <a:rPr lang="en-GB" sz="2400" i="1" dirty="0" smtClean="0"/>
            </a:br>
            <a:endParaRPr lang="en-US" sz="2400" b="1" i="1" dirty="0"/>
          </a:p>
        </p:txBody>
      </p:sp>
      <p:sp>
        <p:nvSpPr>
          <p:cNvPr id="3" name="Content Placeholder 2"/>
          <p:cNvSpPr>
            <a:spLocks noGrp="1"/>
          </p:cNvSpPr>
          <p:nvPr>
            <p:ph idx="1"/>
          </p:nvPr>
        </p:nvSpPr>
        <p:spPr>
          <a:xfrm>
            <a:off x="457200" y="3048000"/>
            <a:ext cx="8229600" cy="3078163"/>
          </a:xfrm>
        </p:spPr>
        <p:txBody>
          <a:bodyPr>
            <a:normAutofit lnSpcReduction="10000"/>
          </a:bodyPr>
          <a:lstStyle/>
          <a:p>
            <a:r>
              <a:rPr lang="en-GB" sz="2400" b="1" i="1" dirty="0" smtClean="0"/>
              <a:t>In summary, patriotic songs played a vital role during India's freedom moment, inspiring, mobilizing, and uniting the people in their quest for independence. They became a medium to express nationalism, resistance, and cultural identity. These songs not only served as sources of inspiration during the struggle but also played a crucial role in preserving the historical and cultural legacy of India's freedom movement.</a:t>
            </a:r>
            <a:endParaRPr lang="en-US" sz="2400" b="1" i="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66800"/>
          </a:xfrm>
        </p:spPr>
        <p:txBody>
          <a:bodyPr>
            <a:normAutofit/>
          </a:bodyPr>
          <a:lstStyle/>
          <a:p>
            <a:pPr algn="l">
              <a:buFont typeface="Arial" pitchFamily="34" charset="0"/>
              <a:buChar char="•"/>
            </a:pPr>
            <a:r>
              <a:rPr lang="en-US" sz="3200" b="1" dirty="0" smtClean="0"/>
              <a:t>LISTS OF INDIAN PATRIOTIC SONGS :</a:t>
            </a:r>
            <a:endParaRPr lang="en-US" sz="3200" b="1" dirty="0"/>
          </a:p>
        </p:txBody>
      </p:sp>
      <p:sp>
        <p:nvSpPr>
          <p:cNvPr id="3" name="Content Placeholder 2"/>
          <p:cNvSpPr>
            <a:spLocks noGrp="1"/>
          </p:cNvSpPr>
          <p:nvPr>
            <p:ph idx="1"/>
          </p:nvPr>
        </p:nvSpPr>
        <p:spPr/>
        <p:txBody>
          <a:bodyPr>
            <a:normAutofit/>
          </a:bodyPr>
          <a:lstStyle/>
          <a:p>
            <a:pPr>
              <a:buNone/>
            </a:pPr>
            <a:r>
              <a:rPr lang="en-GB" sz="2400" b="1" i="1" dirty="0" smtClean="0"/>
              <a:t>     During </a:t>
            </a:r>
            <a:r>
              <a:rPr lang="en-GB" sz="2400" b="1" i="1" dirty="0" smtClean="0"/>
              <a:t>India's freedom moment, several patriotic </a:t>
            </a:r>
            <a:r>
              <a:rPr lang="en-GB" sz="2400" b="1" i="1" dirty="0" smtClean="0"/>
              <a:t>songs emerged </a:t>
            </a:r>
            <a:r>
              <a:rPr lang="en-GB" sz="2400" b="1" i="1" dirty="0" smtClean="0"/>
              <a:t>as anthems, capturing the spirit of the movement and inspiring the masses. Here is a list of some notable patriotic songs that were sung during India's struggle for independence:</a:t>
            </a:r>
          </a:p>
          <a:p>
            <a:r>
              <a:rPr lang="en-GB" sz="2400" b="1" i="1" dirty="0" smtClean="0"/>
              <a:t>Vande Mataram: This iconic song, written by Bankim Chandra Chattopadhyay, became one of the key anthems of India's freedom movement. It fervently praised the motherland and became a symbol of patriotism and resistance against British rule.</a:t>
            </a:r>
          </a:p>
          <a:p>
            <a:endParaRPr lang="en-US"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a:bodyPr>
          <a:lstStyle/>
          <a:p>
            <a:pPr algn="l">
              <a:buFont typeface="Arial" pitchFamily="34" charset="0"/>
              <a:buChar char="•"/>
            </a:pPr>
            <a:r>
              <a:rPr lang="en-GB" sz="2400" b="1" i="1" dirty="0" smtClean="0"/>
              <a:t>Raghupati Raghav Raja Ram: This devotional song, popularized by Mahatma Gandhi, became synonymous with India's non-violent struggle for freedom. It served as a unifying force and inspired people to fight for justice and equality.</a:t>
            </a:r>
            <a:r>
              <a:rPr lang="en-GB" sz="2400" i="1" dirty="0" smtClean="0"/>
              <a:t/>
            </a:r>
            <a:br>
              <a:rPr lang="en-GB" sz="2400" i="1" dirty="0" smtClean="0"/>
            </a:br>
            <a:endParaRPr lang="en-US" sz="2400" b="1" i="1" dirty="0"/>
          </a:p>
        </p:txBody>
      </p:sp>
      <p:sp>
        <p:nvSpPr>
          <p:cNvPr id="3" name="Content Placeholder 2"/>
          <p:cNvSpPr>
            <a:spLocks noGrp="1"/>
          </p:cNvSpPr>
          <p:nvPr>
            <p:ph idx="1"/>
          </p:nvPr>
        </p:nvSpPr>
        <p:spPr>
          <a:xfrm>
            <a:off x="457200" y="2514600"/>
            <a:ext cx="8229600" cy="3611563"/>
          </a:xfrm>
        </p:spPr>
        <p:txBody>
          <a:bodyPr>
            <a:normAutofit/>
          </a:bodyPr>
          <a:lstStyle/>
          <a:p>
            <a:r>
              <a:rPr lang="en-GB" sz="2400" b="1" i="1" dirty="0" smtClean="0"/>
              <a:t>Sare Jahan Se Achha: Written by Muhammad Iqbal, this song celebrates the beauty and greatness of India. It became a popular patriotic song, promoting unity and the spirit of nationalism.</a:t>
            </a:r>
          </a:p>
          <a:p>
            <a:r>
              <a:rPr lang="en-GB" sz="2400" b="1" i="1" dirty="0" smtClean="0"/>
              <a:t>Ae Mere Watan Ke Logo: This soul-stirring song, sung by Lata Mangeshkar, pays homage to the soldiers who sacrificed their lives for the country. It became associated with the 1962 war with China and evoked strong emotions of patriotism and gratitude.</a:t>
            </a:r>
          </a:p>
          <a:p>
            <a:endParaRPr lang="en-US" sz="2400" b="1" dirty="0"/>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676400"/>
          </a:xfrm>
        </p:spPr>
        <p:txBody>
          <a:bodyPr>
            <a:normAutofit fontScale="90000"/>
          </a:bodyPr>
          <a:lstStyle/>
          <a:p>
            <a:pPr algn="l">
              <a:buFont typeface="Arial" pitchFamily="34" charset="0"/>
              <a:buChar char="•"/>
            </a:pPr>
            <a:r>
              <a:rPr lang="en-GB" sz="2400" b="1" i="1" dirty="0" smtClean="0"/>
              <a:t>Nanha Munna Rahi Hoon: Sung by Shanti Mathur for the film "Son of India," this song resonated with children and conveyed the message of unity, hope, and the dream of a free India</a:t>
            </a:r>
            <a:r>
              <a:rPr lang="en-GB" sz="2400" b="1" i="1" dirty="0" smtClean="0"/>
              <a:t>.</a:t>
            </a:r>
            <a:br>
              <a:rPr lang="en-GB" sz="2400" b="1" i="1" dirty="0" smtClean="0"/>
            </a:br>
            <a:r>
              <a:rPr lang="en-GB" sz="2400" i="1" dirty="0" smtClean="0"/>
              <a:t/>
            </a:r>
            <a:br>
              <a:rPr lang="en-GB" sz="2400" i="1" dirty="0" smtClean="0"/>
            </a:br>
            <a:r>
              <a:rPr lang="en-GB" sz="2400" i="1" dirty="0" smtClean="0"/>
              <a:t/>
            </a:r>
            <a:br>
              <a:rPr lang="en-GB" sz="2400" i="1" dirty="0" smtClean="0"/>
            </a:br>
            <a:endParaRPr lang="en-US" sz="2400" b="1" i="1" dirty="0"/>
          </a:p>
        </p:txBody>
      </p:sp>
      <p:sp>
        <p:nvSpPr>
          <p:cNvPr id="3" name="Content Placeholder 2"/>
          <p:cNvSpPr>
            <a:spLocks noGrp="1"/>
          </p:cNvSpPr>
          <p:nvPr>
            <p:ph idx="1"/>
          </p:nvPr>
        </p:nvSpPr>
        <p:spPr>
          <a:xfrm>
            <a:off x="457200" y="2133600"/>
            <a:ext cx="8229600" cy="3992563"/>
          </a:xfrm>
        </p:spPr>
        <p:txBody>
          <a:bodyPr>
            <a:normAutofit lnSpcReduction="10000"/>
          </a:bodyPr>
          <a:lstStyle/>
          <a:p>
            <a:r>
              <a:rPr lang="en-GB" sz="2000" b="1" i="1" dirty="0" smtClean="0"/>
              <a:t> Kar Chale Hum Fida: This song, composed by Madan Mohan and sung by Mohd. Rafi, paid tribute to the soldiers who laid down their lives during the Indo-China War of 1962. It became an anthem of bravery and sacrifice</a:t>
            </a:r>
            <a:r>
              <a:rPr lang="en-GB" sz="2000" b="1" i="1" dirty="0" smtClean="0"/>
              <a:t>.</a:t>
            </a:r>
          </a:p>
          <a:p>
            <a:r>
              <a:rPr lang="en-GB" sz="2200" b="1" i="1" dirty="0" smtClean="0"/>
              <a:t>Aao Bachcho Tumhe Dikhaye: This song, written by Kavi Pradeep, was sung by Pradeep himself. It aimed to inspire children to uphold the values of independence and work towards building a strong, prosperous nation.</a:t>
            </a:r>
          </a:p>
          <a:p>
            <a:r>
              <a:rPr lang="en-GB" sz="2200" b="1" i="1" dirty="0" smtClean="0"/>
              <a:t>Hindustan Hamara Hai: Sung by Balraj Sahni in the film "Pyaasa," this song expressed a deep love for the country and a longing for freedom. It captured the spirit of the times and the desire for a better future.</a:t>
            </a:r>
          </a:p>
          <a:p>
            <a:endParaRPr lang="en-US" sz="22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normAutofit/>
          </a:bodyPr>
          <a:lstStyle/>
          <a:p>
            <a:pPr algn="l">
              <a:buFont typeface="Arial" pitchFamily="34" charset="0"/>
              <a:buChar char="•"/>
            </a:pPr>
            <a:r>
              <a:rPr lang="en-GB" sz="2400" b="1" i="1" dirty="0" smtClean="0"/>
              <a:t>Watan Ki Raah Mein: Sung by Mohammed Rafi for the film "Shaheed," this song inspired people to fearlessly fight for their nation's freedom. It became a symbol of the sacrifices made by freedom fighters.</a:t>
            </a:r>
            <a:r>
              <a:rPr lang="en-GB" sz="2400" i="1" dirty="0" smtClean="0"/>
              <a:t/>
            </a:r>
            <a:br>
              <a:rPr lang="en-GB" sz="2400" i="1" dirty="0" smtClean="0"/>
            </a:br>
            <a:endParaRPr lang="en-US" sz="2200" b="1" i="1" dirty="0"/>
          </a:p>
        </p:txBody>
      </p:sp>
      <p:sp>
        <p:nvSpPr>
          <p:cNvPr id="3" name="Content Placeholder 2"/>
          <p:cNvSpPr>
            <a:spLocks noGrp="1"/>
          </p:cNvSpPr>
          <p:nvPr>
            <p:ph idx="1"/>
          </p:nvPr>
        </p:nvSpPr>
        <p:spPr>
          <a:xfrm>
            <a:off x="457200" y="2667000"/>
            <a:ext cx="8229600" cy="3459163"/>
          </a:xfrm>
        </p:spPr>
        <p:txBody>
          <a:bodyPr>
            <a:normAutofit/>
          </a:bodyPr>
          <a:lstStyle/>
          <a:p>
            <a:r>
              <a:rPr lang="en-GB" sz="2200" b="1" i="1" dirty="0" smtClean="0"/>
              <a:t>Hum Laye Hain Toofan Se: This song from the film "</a:t>
            </a:r>
            <a:r>
              <a:rPr lang="en-GB" sz="2200" b="1" i="1" dirty="0" err="1" smtClean="0"/>
              <a:t>Jagriti</a:t>
            </a:r>
            <a:r>
              <a:rPr lang="en-GB" sz="2200" b="1" i="1" dirty="0" smtClean="0"/>
              <a:t>," sung by Kavi Pradeep, depicted the determination of the Indian freedom fighters and their unwavering spirit in the face of adversity.</a:t>
            </a:r>
          </a:p>
          <a:p>
            <a:pPr>
              <a:buNone/>
            </a:pPr>
            <a:r>
              <a:rPr lang="en-GB" sz="2200" b="1" i="1" dirty="0" smtClean="0"/>
              <a:t>     These </a:t>
            </a:r>
            <a:r>
              <a:rPr lang="en-GB" sz="2200" b="1" i="1" dirty="0" smtClean="0"/>
              <a:t>are just a few examples of the patriotic songs that were sung during India's freedom moment. Each of these songs carried powerful messages of love for the country, unity, bravery, and the unwavering spirit of the Indian people in their quest for independence.</a:t>
            </a:r>
          </a:p>
          <a:p>
            <a:endParaRPr lang="en-US" sz="2400" dirty="0"/>
          </a:p>
        </p:txBody>
      </p:sp>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tx1">
              <a:lumMod val="75000"/>
              <a:lumOff val="25000"/>
            </a:schemeClr>
          </a:solidFill>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l"/>
            <a:r>
              <a:rPr lang="en-GB" sz="2000" b="1" i="1" cap="all" dirty="0" smtClean="0">
                <a:ln w="0"/>
                <a:solidFill>
                  <a:schemeClr val="bg1"/>
                </a:solidFill>
                <a:effectLst>
                  <a:reflection blurRad="12700" stA="50000" endPos="50000" dist="5000" dir="5400000" sy="-100000" rotWithShape="0"/>
                </a:effectLst>
                <a:latin typeface="Arial Black" pitchFamily="34" charset="0"/>
                <a:hlinkClick r:id="rId2"/>
              </a:rPr>
              <a:t>When Jawaharlal Nehru was moved to tears by Lata </a:t>
            </a:r>
            <a:r>
              <a:rPr lang="en-GB" sz="2000" b="1" i="1" cap="all" dirty="0" err="1" smtClean="0">
                <a:ln w="0"/>
                <a:solidFill>
                  <a:schemeClr val="bg1"/>
                </a:solidFill>
                <a:effectLst>
                  <a:reflection blurRad="12700" stA="50000" endPos="50000" dist="5000" dir="5400000" sy="-100000" rotWithShape="0"/>
                </a:effectLst>
                <a:latin typeface="Arial Black" pitchFamily="34" charset="0"/>
                <a:hlinkClick r:id="rId2"/>
              </a:rPr>
              <a:t>Mangeshkar's</a:t>
            </a:r>
            <a:r>
              <a:rPr lang="en-GB" sz="2000" b="1" i="1" cap="all" dirty="0" smtClean="0">
                <a:ln w="0"/>
                <a:solidFill>
                  <a:schemeClr val="bg1"/>
                </a:solidFill>
                <a:effectLst>
                  <a:reflection blurRad="12700" stA="50000" endPos="50000" dist="5000" dir="5400000" sy="-100000" rotWithShape="0"/>
                </a:effectLst>
                <a:latin typeface="Arial Black" pitchFamily="34" charset="0"/>
                <a:hlinkClick r:id="rId2"/>
              </a:rPr>
              <a:t> Ae Mere Watan Ke </a:t>
            </a:r>
            <a:r>
              <a:rPr lang="en-GB" sz="2000" b="1" i="1" cap="all" dirty="0" smtClean="0">
                <a:ln w="0"/>
                <a:solidFill>
                  <a:schemeClr val="bg1"/>
                </a:solidFill>
                <a:effectLst>
                  <a:reflection blurRad="12700" stA="50000" endPos="50000" dist="5000" dir="5400000" sy="-100000" rotWithShape="0"/>
                </a:effectLst>
                <a:latin typeface="Arial Black" pitchFamily="34" charset="0"/>
                <a:hlinkClick r:id="rId2"/>
              </a:rPr>
              <a:t>Logon</a:t>
            </a:r>
            <a:r>
              <a:rPr lang="en-GB" sz="2000" b="1" i="1" cap="all" dirty="0" smtClean="0">
                <a:ln w="0"/>
                <a:solidFill>
                  <a:schemeClr val="bg1"/>
                </a:solidFill>
                <a:effectLst>
                  <a:reflection blurRad="12700" stA="50000" endPos="50000" dist="5000" dir="5400000" sy="-100000" rotWithShape="0"/>
                </a:effectLst>
                <a:latin typeface="Arial Black" pitchFamily="34" charset="0"/>
              </a:rPr>
              <a:t> </a:t>
            </a:r>
            <a:r>
              <a:rPr lang="en-GB" sz="2000"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GB" sz="2000" b="1" i="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en-US" sz="2000" b="1" i="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6" name="Content Placeholder 5" descr="download (1).jpg"/>
          <p:cNvPicPr>
            <a:picLocks noGrp="1" noChangeAspect="1"/>
          </p:cNvPicPr>
          <p:nvPr>
            <p:ph idx="1"/>
          </p:nvPr>
        </p:nvPicPr>
        <p:blipFill>
          <a:blip r:embed="rId3"/>
          <a:stretch>
            <a:fillRect/>
          </a:stretch>
        </p:blipFill>
        <p:spPr>
          <a:xfrm>
            <a:off x="609600" y="1295400"/>
            <a:ext cx="7848600" cy="4053681"/>
          </a:xfrm>
        </p:spPr>
      </p:pic>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normAutofit/>
          </a:bodyPr>
          <a:lstStyle/>
          <a:p>
            <a:r>
              <a:rPr lang="en-US" sz="2800" b="1" dirty="0" smtClean="0">
                <a:latin typeface="Arial Black" pitchFamily="34" charset="0"/>
              </a:rPr>
              <a:t>CONCLUSION</a:t>
            </a:r>
            <a:endParaRPr lang="en-US" sz="2800" b="1" dirty="0">
              <a:latin typeface="Arial Black" pitchFamily="34" charset="0"/>
            </a:endParaRPr>
          </a:p>
        </p:txBody>
      </p:sp>
      <p:sp>
        <p:nvSpPr>
          <p:cNvPr id="3" name="Content Placeholder 2"/>
          <p:cNvSpPr>
            <a:spLocks noGrp="1"/>
          </p:cNvSpPr>
          <p:nvPr>
            <p:ph idx="1"/>
          </p:nvPr>
        </p:nvSpPr>
        <p:spPr>
          <a:xfrm>
            <a:off x="457200" y="1219200"/>
            <a:ext cx="8458200" cy="3886200"/>
          </a:xfrm>
        </p:spPr>
        <p:txBody>
          <a:bodyPr>
            <a:noAutofit/>
          </a:bodyPr>
          <a:lstStyle/>
          <a:p>
            <a:r>
              <a:rPr lang="en-GB" sz="2000" b="1" i="1" dirty="0" smtClean="0"/>
              <a:t>In conclusion, patriotic songs have had a deep and significant connection to India's freedom moment. They played a crucial role in inspiring, mobilizing, and uniting the masses during the struggle for independence from British colonial rule. These songs provided inspiration, motivation, and a sense of national pride to the freedom fighters and the general population. They fostered unity, transcending barriers of language, culture, and region, and created a shared sense of purpose among the people. Patriotic songs celebrated India's rich cultural heritage, instilled a sense of nationalism, and became symbols of resistance and defiance against colonial oppression. They preserved the memory and legacy of the freedom movement, ensuring that future generations remember and honor the sacrifices made by those who fought for India's independence. The adoption of songs like "Vande Mataram" and "Jana Gana Mana" as national symbols further highlights the enduring significance of patriotic songs in India's history. Overall, patriotic songs played an integral role in shaping the narrative, unity, and spirit of India's freedom moment.</a:t>
            </a:r>
            <a:endParaRPr lang="en-US" sz="2000" b="1" i="1" dirty="0"/>
          </a:p>
        </p:txBody>
      </p:sp>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r>
              <a:rPr lang="en-US" sz="3200" b="1" dirty="0" smtClean="0">
                <a:latin typeface="Arial Black" pitchFamily="34" charset="0"/>
              </a:rPr>
              <a:t>BIBLIOGRAPHY</a:t>
            </a:r>
            <a:endParaRPr lang="en-US" sz="3200" b="1" dirty="0">
              <a:latin typeface="Arial Black" pitchFamily="34" charset="0"/>
            </a:endParaRPr>
          </a:p>
        </p:txBody>
      </p:sp>
      <p:sp>
        <p:nvSpPr>
          <p:cNvPr id="3" name="Content Placeholder 2"/>
          <p:cNvSpPr>
            <a:spLocks noGrp="1"/>
          </p:cNvSpPr>
          <p:nvPr>
            <p:ph idx="1"/>
          </p:nvPr>
        </p:nvSpPr>
        <p:spPr>
          <a:xfrm>
            <a:off x="457200" y="1524000"/>
            <a:ext cx="8229600" cy="4800600"/>
          </a:xfrm>
          <a:solidFill>
            <a:schemeClr val="tx1">
              <a:lumMod val="85000"/>
              <a:lumOff val="15000"/>
            </a:schemeClr>
          </a:solidFill>
        </p:spPr>
        <p:txBody>
          <a:bodyPr/>
          <a:lstStyle/>
          <a:p>
            <a:r>
              <a:rPr lang="en-US" dirty="0" smtClean="0">
                <a:hlinkClick r:id="rId2"/>
              </a:rPr>
              <a:t>https://</a:t>
            </a:r>
            <a:r>
              <a:rPr lang="en-US" dirty="0" smtClean="0">
                <a:hlinkClick r:id="rId2"/>
              </a:rPr>
              <a:t>chat.openai.com/c/d42c1426-90c5-4449-adfe-430d0e3fdb0e</a:t>
            </a:r>
            <a:endParaRPr lang="en-US" dirty="0" smtClean="0"/>
          </a:p>
          <a:p>
            <a:r>
              <a:rPr lang="en-US" dirty="0" smtClean="0">
                <a:solidFill>
                  <a:schemeClr val="bg1"/>
                </a:solidFill>
              </a:rPr>
              <a:t>DATE : 09/06/23</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Arial Black" pitchFamily="34" charset="0"/>
              </a:rPr>
              <a:t>CONTENT :</a:t>
            </a:r>
            <a:endParaRPr lang="en-US" sz="4800" b="1" dirty="0">
              <a:latin typeface="Arial Black" pitchFamily="34" charset="0"/>
            </a:endParaRPr>
          </a:p>
        </p:txBody>
      </p:sp>
      <p:sp>
        <p:nvSpPr>
          <p:cNvPr id="3" name="Content Placeholder 2"/>
          <p:cNvSpPr>
            <a:spLocks noGrp="1"/>
          </p:cNvSpPr>
          <p:nvPr>
            <p:ph idx="1"/>
          </p:nvPr>
        </p:nvSpPr>
        <p:spPr/>
        <p:txBody>
          <a:bodyPr>
            <a:normAutofit fontScale="77500" lnSpcReduction="20000"/>
          </a:bodyPr>
          <a:lstStyle/>
          <a:p>
            <a:r>
              <a:rPr lang="en-US" sz="3600" b="1" dirty="0" smtClean="0">
                <a:solidFill>
                  <a:srgbClr val="7030A0"/>
                </a:solidFill>
                <a:latin typeface="Arial Black" pitchFamily="34" charset="0"/>
              </a:rPr>
              <a:t>INTRODUCTION</a:t>
            </a:r>
          </a:p>
          <a:p>
            <a:r>
              <a:rPr lang="en-US" sz="3600" b="1" dirty="0" smtClean="0">
                <a:solidFill>
                  <a:srgbClr val="7030A0"/>
                </a:solidFill>
                <a:latin typeface="Arial Black" pitchFamily="34" charset="0"/>
              </a:rPr>
              <a:t>IMPORTANCE OF PATRIOTIC SONGS</a:t>
            </a:r>
          </a:p>
          <a:p>
            <a:r>
              <a:rPr lang="en-US" sz="3600" b="1" dirty="0" smtClean="0">
                <a:solidFill>
                  <a:srgbClr val="7030A0"/>
                </a:solidFill>
                <a:latin typeface="Arial Black" pitchFamily="34" charset="0"/>
              </a:rPr>
              <a:t>SIGNIFICANCE OF PATRIOTIC SONGS DURING FREEDOM MOVEMENTS</a:t>
            </a:r>
          </a:p>
          <a:p>
            <a:r>
              <a:rPr lang="en-US" sz="3600" b="1" dirty="0" smtClean="0">
                <a:solidFill>
                  <a:srgbClr val="7030A0"/>
                </a:solidFill>
                <a:latin typeface="Arial Black" pitchFamily="34" charset="0"/>
              </a:rPr>
              <a:t>RELATION BETWEEN PATRIOTIC SONGS AND FREEDOM MOVEMENTS </a:t>
            </a:r>
          </a:p>
          <a:p>
            <a:r>
              <a:rPr lang="en-US" sz="3600" b="1" dirty="0" smtClean="0">
                <a:solidFill>
                  <a:srgbClr val="7030A0"/>
                </a:solidFill>
                <a:latin typeface="Arial Black" pitchFamily="34" charset="0"/>
              </a:rPr>
              <a:t>RELATION BETWEEN PATRIOTIC SONGS AND INDIA’S FREEDOM MOVEMENT</a:t>
            </a:r>
          </a:p>
          <a:p>
            <a:r>
              <a:rPr lang="en-US" sz="3600" b="1" dirty="0" smtClean="0">
                <a:solidFill>
                  <a:srgbClr val="7030A0"/>
                </a:solidFill>
                <a:latin typeface="Arial Black" pitchFamily="34" charset="0"/>
              </a:rPr>
              <a:t>LISTS OF INDIAN PATRIOTIC SONGS</a:t>
            </a:r>
          </a:p>
          <a:p>
            <a:r>
              <a:rPr lang="en-US" sz="3600" b="1" dirty="0" smtClean="0">
                <a:solidFill>
                  <a:srgbClr val="7030A0"/>
                </a:solidFill>
                <a:latin typeface="Arial Black" pitchFamily="34" charset="0"/>
              </a:rPr>
              <a:t>CONCLUSION</a:t>
            </a:r>
            <a:endParaRPr lang="en-US" sz="3600" b="1" dirty="0">
              <a:solidFill>
                <a:srgbClr val="7030A0"/>
              </a:solidFill>
              <a:latin typeface="Arial Black" pitchFamily="34" charset="0"/>
            </a:endParaRPr>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rial Black" pitchFamily="34" charset="0"/>
              </a:rPr>
              <a:t>INTRODUCTION</a:t>
            </a:r>
            <a:endParaRPr lang="en-US" b="1" dirty="0">
              <a:latin typeface="Arial Black" pitchFamily="34" charset="0"/>
            </a:endParaRPr>
          </a:p>
        </p:txBody>
      </p:sp>
      <p:sp>
        <p:nvSpPr>
          <p:cNvPr id="3" name="Content Placeholder 2"/>
          <p:cNvSpPr>
            <a:spLocks noGrp="1"/>
          </p:cNvSpPr>
          <p:nvPr>
            <p:ph idx="1"/>
          </p:nvPr>
        </p:nvSpPr>
        <p:spPr>
          <a:xfrm>
            <a:off x="457200" y="1828800"/>
            <a:ext cx="8229600" cy="4495800"/>
          </a:xfrm>
        </p:spPr>
        <p:txBody>
          <a:bodyPr>
            <a:noAutofit/>
          </a:bodyPr>
          <a:lstStyle/>
          <a:p>
            <a:r>
              <a:rPr lang="en-US" sz="2100" b="1" i="1" dirty="0"/>
              <a:t>Patriotic songs and freedom </a:t>
            </a:r>
            <a:r>
              <a:rPr lang="en-US" sz="2100" b="1" i="1" dirty="0" smtClean="0"/>
              <a:t>movements </a:t>
            </a:r>
            <a:r>
              <a:rPr lang="en-US" sz="2100" b="1" i="1" dirty="0"/>
              <a:t>have a profound impact on people, evoking emotions of national pride, unity, and a deep appreciation for the values of freedom and democracy. These songs often become anthems that represent a nation's identity and serve as a reminder of the struggles and triumphs that have shaped its history. Let's explore some notable patriotic songs and freedom moments</a:t>
            </a:r>
            <a:r>
              <a:rPr lang="en-US" sz="2100" b="1" i="1" dirty="0" smtClean="0"/>
              <a:t>.</a:t>
            </a:r>
            <a:endParaRPr lang="en-US" sz="2100" b="1" i="1" dirty="0"/>
          </a:p>
          <a:p>
            <a:r>
              <a:rPr lang="en-US" sz="2100" b="1" i="1" dirty="0"/>
              <a:t>One of the most iconic patriotic songs is "The Star-Spangled Banner." Written by Francis Scott Key during the War of 1812, it celebrates the resilience of the American flag and the determination of the people in defending their nation. This song has been sung for generations, becoming an integral part of American culture. It is performed at major sporting events, military ceremonies, and national holidays, stirring a sense of unity and pride among Americans</a:t>
            </a:r>
            <a:r>
              <a:rPr lang="en-US" sz="2100" b="1" i="1" dirty="0" smtClean="0"/>
              <a:t>.</a:t>
            </a:r>
          </a:p>
          <a:p>
            <a:endParaRPr lang="en-US" sz="1800" b="1" i="1" dirty="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24200"/>
            <a:ext cx="9144000" cy="3323987"/>
          </a:xfrm>
          <a:prstGeom prst="rect">
            <a:avLst/>
          </a:prstGeom>
        </p:spPr>
        <p:txBody>
          <a:bodyPr wrap="square">
            <a:spAutoFit/>
          </a:bodyPr>
          <a:lstStyle/>
          <a:p>
            <a:endParaRPr lang="en-US" dirty="0" smtClean="0"/>
          </a:p>
          <a:p>
            <a:r>
              <a:rPr lang="en-US" sz="2400" b="1" i="1" dirty="0" smtClean="0"/>
              <a:t>Patriotic songs can also be deeply connected to specific freedom moments. One such moment was the fall of the Berlin Wall in 1989. This event marked the end of the Cold War and symbolized the reunification of East and West Germany. The song "Wind of Change" by the Scorpions captured the spirit of the time, resonating with people worldwide. Its lyrics spoke of hope, unity, and the winds of change sweeping across the world, inspiring a new era of freedom and democracy.</a:t>
            </a:r>
          </a:p>
        </p:txBody>
      </p:sp>
      <p:sp>
        <p:nvSpPr>
          <p:cNvPr id="3" name="Rectangle 2"/>
          <p:cNvSpPr/>
          <p:nvPr/>
        </p:nvSpPr>
        <p:spPr>
          <a:xfrm>
            <a:off x="0" y="1"/>
            <a:ext cx="9144000" cy="3323987"/>
          </a:xfrm>
          <a:prstGeom prst="rect">
            <a:avLst/>
          </a:prstGeom>
        </p:spPr>
        <p:txBody>
          <a:bodyPr wrap="square">
            <a:spAutoFit/>
          </a:bodyPr>
          <a:lstStyle/>
          <a:p>
            <a:r>
              <a:rPr lang="en-US" sz="2400" b="1" i="1" dirty="0" smtClean="0"/>
              <a:t>Another renowned patriotic song is "God Bless America" by Irving Berlin. Written in 1918, it has become a cherished hymn in the United States. The lyrics express gratitude for the freedoms enjoyed by Americans and invoke a sense of unity and hope for a prosperous future. This song is often sung during times of national significance, reminding people of the blessings and responsibilities that come with being part of a free nation.</a:t>
            </a:r>
          </a:p>
          <a:p>
            <a:endParaRPr lang="en-US"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8534400" cy="6677263"/>
          </a:xfrm>
          <a:prstGeom prst="rect">
            <a:avLst/>
          </a:prstGeom>
        </p:spPr>
        <p:txBody>
          <a:bodyPr wrap="square">
            <a:spAutoFit/>
          </a:bodyPr>
          <a:lstStyle/>
          <a:p>
            <a:pPr>
              <a:buFont typeface="Arial" pitchFamily="34" charset="0"/>
              <a:buChar char="•"/>
            </a:pPr>
            <a:r>
              <a:rPr lang="en-US" sz="2200" b="1" i="1" dirty="0" smtClean="0"/>
              <a:t>In South Africa, the end of apartheid in the 1990s was a defining freedom moment. Nelson Mandela's release from prison and subsequent election as the country's first black president represented a triumph over racial discrimination and oppression. During this time, the song "Nkosi Sikelel' iAfrika" (God Bless Africa) became a powerful anthem, symbolizing the struggle for freedom and unity. It is now part of the national anthem of South Africa, reflecting the nation's commitment to equality and democracy.</a:t>
            </a:r>
          </a:p>
          <a:p>
            <a:endParaRPr lang="en-US" sz="2200" b="1" i="1" dirty="0" smtClean="0"/>
          </a:p>
          <a:p>
            <a:pPr>
              <a:buFont typeface="Arial" pitchFamily="34" charset="0"/>
              <a:buChar char="•"/>
            </a:pPr>
            <a:r>
              <a:rPr lang="en-US" sz="2200" b="1" i="1" dirty="0" smtClean="0"/>
              <a:t>Patriotic songs and freedom moments share a common thread - they inspire a collective spirit, reminding people of the values they hold dear and the sacrifices made to secure and protect their freedoms. They foster a sense of belonging and ignite a desire to work together for the betterment of society. Whether celebrating the birth of a nation, overcoming adversity, or embracing a new era, these songs and moments become part of a nation's narrative, uniting its people under a shared sense of pride and dedication to freedom.</a:t>
            </a:r>
            <a:endParaRPr lang="en-US" sz="2200" b="1" i="1"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Black" pitchFamily="34" charset="0"/>
              </a:rPr>
              <a:t>IMPORTANCE OF PATRIOTIC SONGS :</a:t>
            </a:r>
            <a:endParaRPr lang="en-US" b="1" dirty="0">
              <a:latin typeface="Arial Black" pitchFamily="34" charset="0"/>
            </a:endParaRPr>
          </a:p>
        </p:txBody>
      </p:sp>
      <p:sp>
        <p:nvSpPr>
          <p:cNvPr id="5" name="Content Placeholder 4"/>
          <p:cNvSpPr>
            <a:spLocks noGrp="1"/>
          </p:cNvSpPr>
          <p:nvPr>
            <p:ph idx="1"/>
          </p:nvPr>
        </p:nvSpPr>
        <p:spPr>
          <a:xfrm>
            <a:off x="457200" y="2027237"/>
            <a:ext cx="8229600" cy="4449763"/>
          </a:xfrm>
        </p:spPr>
        <p:txBody>
          <a:bodyPr>
            <a:normAutofit fontScale="55000" lnSpcReduction="20000"/>
          </a:bodyPr>
          <a:lstStyle/>
          <a:p>
            <a:pPr>
              <a:buNone/>
            </a:pPr>
            <a:r>
              <a:rPr lang="en-US" sz="4400" b="1" i="1" dirty="0" smtClean="0"/>
              <a:t>Patriotic songs play a crucial role in fostering national identity, instilling a sense of pride, and promoting unity among citizens. Here are some key reasons why patriotic songs are important:</a:t>
            </a:r>
          </a:p>
          <a:p>
            <a:r>
              <a:rPr lang="en-US" sz="4400" b="1" i="1" dirty="0" smtClean="0"/>
              <a:t>Expressing National Pride: Patriotic songs provide a means for individuals to express their love and pride for their country. They serve as a powerful tool to evoke emotions and create a sense of belonging to a larger community. By singing and listening to these songs, people can connect with their nation's history, culture, and values, reinforcing their sense of identity and shared purpose.</a:t>
            </a:r>
          </a:p>
          <a:p>
            <a:pPr>
              <a:buNone/>
            </a:pPr>
            <a:endParaRPr lang="en-US" b="1" i="1"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noAutofit/>
          </a:bodyPr>
          <a:lstStyle/>
          <a:p>
            <a:pPr lvl="2" algn="l" rtl="0">
              <a:spcBef>
                <a:spcPct val="0"/>
              </a:spcBef>
              <a:buFont typeface="Arial" pitchFamily="34" charset="0"/>
              <a:buChar char="•"/>
            </a:pPr>
            <a:r>
              <a:rPr lang="en-US" sz="2000" b="1" i="1" dirty="0" smtClean="0"/>
              <a:t>Preserving Cultural Heritage: Patriotic songs often reflect the unique cultural traditions, languages, and musical styles of a nation. They pass down stories and experiences from one generation to another, preserving the rich heritage of a country. These songs can also serve as a source of inspiration, reminding people of the struggles, sacrifices, and triumphs that have shaped their nation's journey.</a:t>
            </a:r>
            <a:br>
              <a:rPr lang="en-US" sz="2000" b="1" i="1" dirty="0" smtClean="0"/>
            </a:br>
            <a:endParaRPr lang="en-US" sz="1100" i="1" dirty="0"/>
          </a:p>
        </p:txBody>
      </p:sp>
      <p:sp>
        <p:nvSpPr>
          <p:cNvPr id="3" name="Content Placeholder 2"/>
          <p:cNvSpPr>
            <a:spLocks noGrp="1"/>
          </p:cNvSpPr>
          <p:nvPr>
            <p:ph idx="1"/>
          </p:nvPr>
        </p:nvSpPr>
        <p:spPr>
          <a:xfrm>
            <a:off x="457200" y="3124200"/>
            <a:ext cx="8229600" cy="3001963"/>
          </a:xfrm>
        </p:spPr>
        <p:txBody>
          <a:bodyPr>
            <a:noAutofit/>
          </a:bodyPr>
          <a:lstStyle/>
          <a:p>
            <a:pPr lvl="0"/>
            <a:r>
              <a:rPr lang="en-US" sz="2400" b="1" i="1" dirty="0"/>
              <a:t>Promoting Unity and Solidarity: In times of crisis or celebration, patriotic songs have the power to unite people across diverse backgrounds. They create a sense of collective purpose and foster a spirit of togetherness, transcending individual differences. These songs can be particularly impactful during national events, such as independence days or major sporting competitions, where they serve as rallying cries for citizens to stand united.</a:t>
            </a:r>
          </a:p>
          <a:p>
            <a:endParaRPr lang="en-US" sz="2400" b="1"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2697162"/>
          </a:xfrm>
        </p:spPr>
        <p:txBody>
          <a:bodyPr>
            <a:noAutofit/>
          </a:bodyPr>
          <a:lstStyle/>
          <a:p>
            <a:pPr lvl="0" algn="l">
              <a:buFont typeface="Arial" pitchFamily="34" charset="0"/>
              <a:buChar char="•"/>
            </a:pPr>
            <a:r>
              <a:rPr lang="en-US" sz="2400" b="1" i="1" dirty="0"/>
              <a:t>Encouraging Civic Engagement: Patriotic songs often convey messages of democracy, freedom, and social justice. They can inspire citizens to actively participate in the betterment of their nation, promoting civic engagement. These songs remind individuals of their rights and responsibilities, encouraging them to contribute positively to society and strive for the common good.</a:t>
            </a:r>
            <a:br>
              <a:rPr lang="en-US" sz="2400" b="1" i="1" dirty="0"/>
            </a:br>
            <a:endParaRPr lang="en-US" sz="2400" b="1" i="1" dirty="0"/>
          </a:p>
        </p:txBody>
      </p:sp>
      <p:sp>
        <p:nvSpPr>
          <p:cNvPr id="3" name="Content Placeholder 2"/>
          <p:cNvSpPr>
            <a:spLocks noGrp="1"/>
          </p:cNvSpPr>
          <p:nvPr>
            <p:ph idx="1"/>
          </p:nvPr>
        </p:nvSpPr>
        <p:spPr>
          <a:xfrm>
            <a:off x="457200" y="2971800"/>
            <a:ext cx="8229600" cy="3154363"/>
          </a:xfrm>
        </p:spPr>
        <p:txBody>
          <a:bodyPr>
            <a:noAutofit/>
          </a:bodyPr>
          <a:lstStyle/>
          <a:p>
            <a:r>
              <a:rPr lang="en-US" sz="2400" b="1" i="1" dirty="0"/>
              <a:t>Inspiring Hope and Resilience: During challenging times, patriotic songs can serve as sources of inspiration and motivation. They uplift spirits, instilling hope and resilience in the face of adversity. Through their lyrics and melodies, these songs remind people of the strength and potential of their nation, encouraging them to persevere and work towards a brighter future</a:t>
            </a:r>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169</TotalTime>
  <Words>3427</Words>
  <Application>Microsoft Office PowerPoint</Application>
  <PresentationFormat>On-screen Show (4:3)</PresentationFormat>
  <Paragraphs>87</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A PROJECT ON  PATRIOTIC SONG AND FREEDOM MOVEMENT A PROJECT SUBMITTED IN FULLFILMENT OF REQUIREMENT FOR THE AWARD OF BACHELOR’S OF ARTS  (2nd YEAR LEVEL CERTIFICATE)</vt:lpstr>
      <vt:lpstr>SUBMITTED BY : ABHILASH CHOWDHURY</vt:lpstr>
      <vt:lpstr>CONTENT :</vt:lpstr>
      <vt:lpstr>INTRODUCTION</vt:lpstr>
      <vt:lpstr>Slide 5</vt:lpstr>
      <vt:lpstr>Slide 6</vt:lpstr>
      <vt:lpstr>IMPORTANCE OF PATRIOTIC SONGS :</vt:lpstr>
      <vt:lpstr>Preserving Cultural Heritage: Patriotic songs often reflect the unique cultural traditions, languages, and musical styles of a nation. They pass down stories and experiences from one generation to another, preserving the rich heritage of a country. These songs can also serve as a source of inspiration, reminding people of the struggles, sacrifices, and triumphs that have shaped their nation's journey. </vt:lpstr>
      <vt:lpstr>Encouraging Civic Engagement: Patriotic songs often convey messages of democracy, freedom, and social justice. They can inspire citizens to actively participate in the betterment of their nation, promoting civic engagement. These songs remind individuals of their rights and responsibilities, encouraging them to contribute positively to society and strive for the common good. </vt:lpstr>
      <vt:lpstr>Fostering Patriotism and National Values: Patriotic songs often convey the core values and ideals of a nation, such as freedom, equality, and justice. By repeatedly hearing and internalizing these messages, individuals develop a sense of patriotism and an understanding of the principles that their country stands for. This, in turn, can inspire citizens to uphold these values and actively contribute to the well-being of their nation. </vt:lpstr>
      <vt:lpstr>SIGNIFICANCE OF PATRIOTIC SONGS DURING FREEDOM MOVEMENTS</vt:lpstr>
      <vt:lpstr>Mobilizing and Inspiring Activism: Patriotic songs have the power to inspire individuals to take action and stand up for their rights. They serve as calls to action, encouraging people to join in the struggle for freedom. Through their lyrics and melodies, these songs evoke emotions, galvanize determination, and fuel the passion of activists. They become the soundtrack of protests, marches, and demonstrations, amplifying the voices of the people and fostering a sense of solidarity. </vt:lpstr>
      <vt:lpstr>Creating a Sense of Unity and Identity: Patriot songs create a strong sense of unity and identity among the people involved in the freedom moment. As individuals sing these songs together, they feel a shared purpose and a deep connection to one another. The music and lyrics serve as a unifying force that transcends differences and unites people towards a common goal. They create a sense of belonging and strengthen the bond among activists, fostering a collective identity that fuels the movement's momentum.  </vt:lpstr>
      <vt:lpstr>In conclusion, patriotic songs play a significant role during freedom moments by encapsulating the spirit of the movement, mobilizing activism, preserving memory, fostering unity, and spreading the message to a broader audience. They become anthems that empower and inspire, leaving an indelible mark on the history and legacy of a freedom movement. </vt:lpstr>
      <vt:lpstr>RELATION BETWEEN PATRIOTIC SONG AND FREEDOM MOVEMENT </vt:lpstr>
      <vt:lpstr>Mobilization and Unity: Patriotic songs have the ability to mobilize and unite people during freedom movements. They create a shared sense of purpose and identity, fostering a spirit of unity and solidarity among the participants. These songs are sung at rallies, demonstrations, and protests, serving as rallying cries that bring people together and amplify their collective voices. </vt:lpstr>
      <vt:lpstr>Resistance and Defiance: Patriotic songs can serve as expressions of resistance and defiance against oppressive regimes. They provide a means to voice dissent, challenge injustice, and stand up against tyranny. Through their lyrics and melodies, these songs become powerful statements of defiance and a call to action, empowering individuals to actively participate in the fight for freedom. </vt:lpstr>
      <vt:lpstr>Symbolism and Legacy: Patriotic songs often become symbols of freedom movements, representing the struggle and the ideals for which people are fighting. They become part of the movement's legacy, carrying its history and memory forward. These songs are often passed down through generations, reminding people of the sacrifices made and the progress achieved in the pursuit of freedom</vt:lpstr>
      <vt:lpstr>RELATION BETWEEN PATRIOTIC SONGS AND INDIA’S FREEDOM MOVEMENTS</vt:lpstr>
      <vt:lpstr>Mobilization and Unity: Patriotic songs played a significant role in mobilizing the masses and bringing people together for collective action. These songs were sung during mass gatherings, rallies, and protests, fostering a spirit of unity and solidarity among the freedom fighters. They became a unifying force, transcending linguistic, cultural, and regional differences, and creating a sense of shared purpose. </vt:lpstr>
      <vt:lpstr>Resistance and Defiance: Many patriotic songs of the time expressed defiance against British rule and encouraged acts of civil disobedience. These songs became powerful tools to express dissent and resistance against colonial oppression. They conveyed messages of resilience, non-violent resistance, and the determination to achieve freedom, inspiring people to participate in acts of protest and boycott. </vt:lpstr>
      <vt:lpstr>National Anthems and Symbolism: The song "Vande Mataram" (Salute to the Motherland) holds special significance in India's freedom movement and is considered a symbol of patriotism. Additionally, "Jana Gana Mana" was adopted as the national anthem of India. These songs evoke a sense of national pride, serving as symbols of the country's independence and unity. </vt:lpstr>
      <vt:lpstr>LISTS OF INDIAN PATRIOTIC SONGS :</vt:lpstr>
      <vt:lpstr>Raghupati Raghav Raja Ram: This devotional song, popularized by Mahatma Gandhi, became synonymous with India's non-violent struggle for freedom. It served as a unifying force and inspired people to fight for justice and equality. </vt:lpstr>
      <vt:lpstr>Nanha Munna Rahi Hoon: Sung by Shanti Mathur for the film "Son of India," this song resonated with children and conveyed the message of unity, hope, and the dream of a free India.   </vt:lpstr>
      <vt:lpstr>Watan Ki Raah Mein: Sung by Mohammed Rafi for the film "Shaheed," this song inspired people to fearlessly fight for their nation's freedom. It became a symbol of the sacrifices made by freedom fighters. </vt:lpstr>
      <vt:lpstr>When Jawaharlal Nehru was moved to tears by Lata Mangeshkar's Ae Mere Watan Ke Logon  </vt:lpstr>
      <vt:lpstr>CONCLUSION</vt:lpstr>
      <vt:lpstr>BIBLIOGRAPHY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PROJECT ON  PATRIOTIC SONG AND FREEDOM MOVEMENT A PROJECT SUBMITTED IN FULLFILMENT OF REQUIREMENT FOR THE AWARD OF BACHELOR’S OF ARTS  (2nd YEAR LEVEL CERTIFICATE)</dc:title>
  <dc:creator>Windows User</dc:creator>
  <cp:lastModifiedBy>Windows User</cp:lastModifiedBy>
  <cp:revision>20</cp:revision>
  <dcterms:created xsi:type="dcterms:W3CDTF">2023-06-16T17:33:44Z</dcterms:created>
  <dcterms:modified xsi:type="dcterms:W3CDTF">2023-06-17T05:34:20Z</dcterms:modified>
</cp:coreProperties>
</file>